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258" r:id="rId3"/>
    <p:sldId id="315" r:id="rId4"/>
    <p:sldId id="259" r:id="rId5"/>
    <p:sldId id="260" r:id="rId6"/>
    <p:sldId id="261" r:id="rId7"/>
    <p:sldId id="262" r:id="rId8"/>
    <p:sldId id="305" r:id="rId9"/>
    <p:sldId id="263" r:id="rId10"/>
    <p:sldId id="264" r:id="rId11"/>
    <p:sldId id="265" r:id="rId12"/>
    <p:sldId id="266" r:id="rId13"/>
    <p:sldId id="267" r:id="rId14"/>
    <p:sldId id="274" r:id="rId15"/>
    <p:sldId id="317" r:id="rId16"/>
    <p:sldId id="269" r:id="rId17"/>
    <p:sldId id="270" r:id="rId18"/>
    <p:sldId id="271" r:id="rId19"/>
    <p:sldId id="272" r:id="rId20"/>
    <p:sldId id="273" r:id="rId21"/>
    <p:sldId id="306" r:id="rId22"/>
    <p:sldId id="318" r:id="rId23"/>
    <p:sldId id="275" r:id="rId24"/>
    <p:sldId id="312" r:id="rId25"/>
    <p:sldId id="313" r:id="rId26"/>
    <p:sldId id="314" r:id="rId27"/>
    <p:sldId id="279" r:id="rId28"/>
    <p:sldId id="280" r:id="rId29"/>
    <p:sldId id="281" r:id="rId30"/>
    <p:sldId id="282" r:id="rId31"/>
    <p:sldId id="307" r:id="rId32"/>
    <p:sldId id="284" r:id="rId33"/>
    <p:sldId id="285" r:id="rId34"/>
    <p:sldId id="308" r:id="rId35"/>
    <p:sldId id="286" r:id="rId36"/>
    <p:sldId id="309" r:id="rId37"/>
    <p:sldId id="310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19" r:id="rId53"/>
    <p:sldId id="304" r:id="rId54"/>
    <p:sldId id="311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0FC1F-97BF-4844-B403-5F17AE642AB4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7FEC3-E7B0-426C-9369-2AE604706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22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534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27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62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409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29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6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31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96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63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21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07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22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0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55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9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2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2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1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9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3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6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://clipart-library.com/clipart/99399.htm" TargetMode="External"/><Relationship Id="rId4" Type="http://schemas.openxmlformats.org/officeDocument/2006/relationships/hyperlink" Target="http://clipart-library.com/clipart/51466.ht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AibjLkkeT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1391188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bakery-cliparts_3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2092830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clipart-library.com/clipart/1073594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clipart-library.com/clipart/alpine-skiing-cliparts_11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clipart-library.com/clipart/2504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3nllBT9ACg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3nllBT9ACg" TargetMode="Externa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QkqsQGxGYQ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QkqsQGxGYQ" TargetMode="Externa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548730.htm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b94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QkqsQGxGYQ" TargetMode="External"/><Relationship Id="rId2" Type="http://schemas.openxmlformats.org/officeDocument/2006/relationships/hyperlink" Target="https://www.youtube.com/watch?v=A3nllBT9AC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22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4543"/>
            <a:ext cx="10515600" cy="56728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부족해진 </a:t>
            </a:r>
            <a:r>
              <a:rPr lang="ko-KR" altLang="en-US" sz="3200" u="sng" dirty="0">
                <a:solidFill>
                  <a:srgbClr val="0000FF"/>
                </a:solidFill>
              </a:rPr>
              <a:t>식수</a:t>
            </a:r>
            <a:r>
              <a:rPr lang="ko-KR" altLang="en-US" sz="3200" dirty="0"/>
              <a:t>나 생활용수를 </a:t>
            </a:r>
            <a:r>
              <a:rPr lang="ko-KR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빗물</a:t>
            </a:r>
            <a:r>
              <a:rPr lang="ko-KR" altLang="en-US" sz="3200" dirty="0"/>
              <a:t>로 보충할 수 있게 도와주고 있어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u="sng" dirty="0">
                <a:solidFill>
                  <a:srgbClr val="0000FF"/>
                </a:solidFill>
              </a:rPr>
              <a:t>빗물</a:t>
            </a:r>
            <a:r>
              <a:rPr lang="en-US" altLang="ko-KR" sz="3200" dirty="0"/>
              <a:t>? </a:t>
            </a:r>
            <a:r>
              <a:rPr lang="ko-KR" altLang="en-US" sz="3200" dirty="0"/>
              <a:t>빗물을 식수나 생활용수로 이용하는 게 가능해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물론이지</a:t>
            </a:r>
            <a:r>
              <a:rPr lang="en-US" altLang="ko-KR" sz="3200" dirty="0"/>
              <a:t>. </a:t>
            </a:r>
            <a:r>
              <a:rPr lang="ko-KR" altLang="en-US" sz="3200" dirty="0"/>
              <a:t>전문가들이 다양한 아이디어를 내서 해결책을 찾았어</a:t>
            </a:r>
            <a:r>
              <a:rPr lang="en-US" altLang="ko-KR" sz="3200" dirty="0"/>
              <a:t>. </a:t>
            </a:r>
            <a:r>
              <a:rPr lang="ko-KR" altLang="en-US" sz="3200" dirty="0"/>
              <a:t>빗물을 모아서 오랫동안 저장할 수 있게 된 거지</a:t>
            </a:r>
            <a:r>
              <a:rPr lang="en-US" altLang="ko-KR" sz="3200" dirty="0"/>
              <a:t>. </a:t>
            </a:r>
            <a:r>
              <a:rPr lang="ko-KR" altLang="en-US" sz="3200" dirty="0"/>
              <a:t>그 덕분에 </a:t>
            </a:r>
            <a:r>
              <a:rPr lang="ko-KR" altLang="en-US" sz="3200" u="sng" dirty="0">
                <a:solidFill>
                  <a:srgbClr val="0000FF"/>
                </a:solidFill>
              </a:rPr>
              <a:t>물 부족 문제</a:t>
            </a:r>
            <a:r>
              <a:rPr lang="ko-KR" altLang="en-US" sz="3200" dirty="0"/>
              <a:t>가 많이 좋아졌어</a:t>
            </a:r>
            <a:r>
              <a:rPr lang="en-US" altLang="ko-KR" sz="32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014286" y="535898"/>
            <a:ext cx="8686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10977" y="2130186"/>
            <a:ext cx="856705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17351" y="5184191"/>
            <a:ext cx="22402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204334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1357"/>
            <a:ext cx="10515600" cy="418311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나도 어디선가 비슷한 얘기를 들은 적이 있어</a:t>
            </a:r>
            <a:r>
              <a:rPr lang="en-US" altLang="ko-KR" sz="32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어떤 봉사 단체가 </a:t>
            </a:r>
            <a:r>
              <a:rPr lang="ko-KR" altLang="en-US" sz="3200" u="sng" dirty="0">
                <a:solidFill>
                  <a:srgbClr val="0000FF"/>
                </a:solidFill>
              </a:rPr>
              <a:t>물 부족 국가</a:t>
            </a:r>
            <a:r>
              <a:rPr lang="ko-KR" altLang="en-US" sz="3200" dirty="0"/>
              <a:t>에 가서 오염된 물을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깨끗하게 만드는 </a:t>
            </a:r>
            <a:r>
              <a:rPr lang="ko-KR" altLang="en-US" sz="3200" u="sng" dirty="0">
                <a:solidFill>
                  <a:srgbClr val="0000FF"/>
                </a:solidFill>
              </a:rPr>
              <a:t>기술</a:t>
            </a:r>
            <a:r>
              <a:rPr lang="ko-KR" altLang="en-US" sz="3200" dirty="0"/>
              <a:t>을 전해 준다는 얘기였는데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맞아</a:t>
            </a:r>
            <a:r>
              <a:rPr lang="en-US" altLang="ko-KR" sz="3200" dirty="0"/>
              <a:t>. </a:t>
            </a:r>
            <a:r>
              <a:rPr lang="ko-KR" altLang="en-US" sz="3200" dirty="0"/>
              <a:t>그 지역에서 쉽게 구할 수 있는 재료를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이용해서 </a:t>
            </a:r>
            <a:r>
              <a:rPr lang="ko-KR" altLang="en-US" sz="3200" u="sng" dirty="0">
                <a:solidFill>
                  <a:srgbClr val="0000FF"/>
                </a:solidFill>
              </a:rPr>
              <a:t>정수기</a:t>
            </a:r>
            <a:r>
              <a:rPr lang="ko-KR" altLang="en-US" sz="3200" dirty="0"/>
              <a:t>를 만들어 주는 봉사 단체도 있어</a:t>
            </a:r>
            <a:r>
              <a:rPr lang="en-US" altLang="ko-KR" sz="32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55306" y="2895935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021481" y="2039870"/>
            <a:ext cx="2253193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00278" y="4604394"/>
            <a:ext cx="125502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</p:spTree>
    <p:extLst>
      <p:ext uri="{BB962C8B-B14F-4D97-AF65-F5344CB8AC3E}">
        <p14:creationId xmlns:p14="http://schemas.microsoft.com/office/powerpoint/2010/main" val="180941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0553"/>
            <a:ext cx="10515600" cy="35539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와</a:t>
            </a:r>
            <a:r>
              <a:rPr lang="en-US" altLang="ko-KR" sz="3200" dirty="0"/>
              <a:t>, </a:t>
            </a:r>
            <a:r>
              <a:rPr lang="ko-KR" altLang="en-US" sz="3200" dirty="0"/>
              <a:t>너 그동안 봉사 활동 열심히 하더니 어느새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 </a:t>
            </a:r>
            <a:r>
              <a:rPr lang="ko-KR" altLang="en-US" sz="3200" u="sng" dirty="0">
                <a:solidFill>
                  <a:srgbClr val="0000FF"/>
                </a:solidFill>
              </a:rPr>
              <a:t>전문가</a:t>
            </a:r>
            <a:r>
              <a:rPr lang="ko-KR" altLang="en-US" sz="3200" dirty="0"/>
              <a:t>가 다 됐구나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전문가는 무슨</a:t>
            </a:r>
            <a:r>
              <a:rPr lang="en-US" altLang="ko-KR" sz="3200" dirty="0"/>
              <a:t>. </a:t>
            </a:r>
            <a:r>
              <a:rPr lang="ko-KR" altLang="en-US" sz="3200" dirty="0"/>
              <a:t>처음에는 열심히 한다는 것이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오히려 잘 몰라서 실수한 적도 많았어</a:t>
            </a:r>
            <a:r>
              <a:rPr lang="en-US" altLang="ko-KR" sz="3200" dirty="0"/>
              <a:t>. </a:t>
            </a:r>
            <a:r>
              <a:rPr lang="ko-KR" altLang="en-US" sz="3200" dirty="0"/>
              <a:t>너도 </a:t>
            </a:r>
            <a:r>
              <a:rPr lang="ko-KR" altLang="en-US" sz="3200" u="sng" dirty="0">
                <a:solidFill>
                  <a:srgbClr val="0000FF"/>
                </a:solidFill>
              </a:rPr>
              <a:t>한번 가 볼래</a:t>
            </a:r>
            <a:r>
              <a:rPr lang="en-US" altLang="ko-KR" sz="3200" dirty="0"/>
              <a:t>?</a:t>
            </a:r>
            <a:endParaRPr lang="en-US" sz="3200" dirty="0"/>
          </a:p>
          <a:p>
            <a:pPr marL="0" indent="0">
              <a:lnSpc>
                <a:spcPct val="150000"/>
              </a:lnSpc>
              <a:buNone/>
            </a:pP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982865" y="2021614"/>
            <a:ext cx="12801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550315" y="3783725"/>
            <a:ext cx="22402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⑪</a:t>
            </a:r>
          </a:p>
        </p:txBody>
      </p:sp>
    </p:spTree>
    <p:extLst>
      <p:ext uri="{BB962C8B-B14F-4D97-AF65-F5344CB8AC3E}">
        <p14:creationId xmlns:p14="http://schemas.microsoft.com/office/powerpoint/2010/main" val="328907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9014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136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203452"/>
            <a:ext cx="11887200" cy="295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12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9698"/>
            <a:ext cx="11887200" cy="31489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288627"/>
            <a:ext cx="10972800" cy="294873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7376884" y="4386943"/>
            <a:ext cx="192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39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730068"/>
              </p:ext>
            </p:extLst>
          </p:nvPr>
        </p:nvGraphicFramePr>
        <p:xfrm>
          <a:off x="60960" y="0"/>
          <a:ext cx="1210056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 것이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 것이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만든</a:t>
                      </a:r>
                      <a:r>
                        <a:rPr lang="ko-KR" altLang="en-US" sz="48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 것이</a:t>
                      </a:r>
                      <a:endParaRPr lang="en-US" sz="48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794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시장을 볼 때 사과를 샀어요</a:t>
            </a:r>
            <a:r>
              <a:rPr lang="en-US" altLang="ko-KR" sz="3200" dirty="0"/>
              <a:t>? 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4"/>
            <a:ext cx="3548743" cy="3462889"/>
          </a:xfrm>
          <a:prstGeom prst="wedgeRoundRectCallout">
            <a:avLst>
              <a:gd name="adj1" fmla="val -68723"/>
              <a:gd name="adj2" fmla="val 236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시장을 볼 때 사과를 </a:t>
            </a:r>
            <a:r>
              <a:rPr lang="ko-KR" altLang="en-US" sz="3600" u="sng" dirty="0">
                <a:solidFill>
                  <a:srgbClr val="FF0000"/>
                </a:solidFill>
              </a:rPr>
              <a:t>산다는 것이</a:t>
            </a:r>
            <a:r>
              <a:rPr lang="ko-KR" altLang="en-US" sz="3000" dirty="0"/>
              <a:t> 메모한 것을 잊어버려서 오렌지를 샀어요 </a:t>
            </a:r>
            <a:r>
              <a:rPr lang="en-US" altLang="ko-KR" sz="3000" dirty="0"/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6080"/>
          <a:stretch/>
        </p:blipFill>
        <p:spPr>
          <a:xfrm>
            <a:off x="152400" y="177800"/>
            <a:ext cx="11887200" cy="1157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Free Apple Cliparts, Download Free Clip Art, Free Clip Art on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747" y="3398338"/>
            <a:ext cx="1231330" cy="140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5425732"/>
            <a:ext cx="4322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http://clipart-library.com/clipart/51466.htm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5795064"/>
            <a:ext cx="431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http://clipart-library.com/clipart/99399.htm</a:t>
            </a:r>
            <a:endParaRPr lang="en-US" dirty="0"/>
          </a:p>
        </p:txBody>
      </p:sp>
      <p:pic>
        <p:nvPicPr>
          <p:cNvPr id="9" name="Picture 4" descr="Clip Art Oran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875" y="3729452"/>
            <a:ext cx="1758506" cy="188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ultiply 6"/>
          <p:cNvSpPr/>
          <p:nvPr/>
        </p:nvSpPr>
        <p:spPr>
          <a:xfrm>
            <a:off x="4438012" y="3236530"/>
            <a:ext cx="1828800" cy="1828800"/>
          </a:xfrm>
          <a:prstGeom prst="mathMultipl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8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도시락을 준비했어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3482048"/>
          </a:xfrm>
          <a:prstGeom prst="wedgeRoundRectCallout">
            <a:avLst>
              <a:gd name="adj1" fmla="val -70220"/>
              <a:gd name="adj2" fmla="val 222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도시락을 </a:t>
            </a:r>
            <a:r>
              <a:rPr lang="ko-KR" altLang="en-US" sz="3600" u="sng" dirty="0">
                <a:solidFill>
                  <a:srgbClr val="FF0000"/>
                </a:solidFill>
              </a:rPr>
              <a:t>준비한다는 것이</a:t>
            </a:r>
            <a:r>
              <a:rPr lang="ko-KR" altLang="en-US" sz="3600" dirty="0">
                <a:solidFill>
                  <a:srgbClr val="FF0000"/>
                </a:solidFill>
              </a:rPr>
              <a:t> </a:t>
            </a:r>
            <a:r>
              <a:rPr lang="ko-KR" altLang="en-US" sz="3000" dirty="0"/>
              <a:t>잊어버려서 그냥 사 왔어</a:t>
            </a:r>
            <a:r>
              <a:rPr lang="en-US" altLang="ko-KR" sz="3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5876" b="50978"/>
          <a:stretch/>
        </p:blipFill>
        <p:spPr>
          <a:xfrm>
            <a:off x="152400" y="190500"/>
            <a:ext cx="11887200" cy="1119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School Lunch Box Clip Art | Clipart library - Free Clipart Imag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03" y="2988564"/>
            <a:ext cx="275078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5863327"/>
            <a:ext cx="4586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http://clipart-library.com/clipart/AibjLkkeT.htm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1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할아버지께 편지를 보냈어요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4"/>
            <a:ext cx="3548743" cy="3545185"/>
          </a:xfrm>
          <a:prstGeom prst="wedgeRoundRectCallout">
            <a:avLst>
              <a:gd name="adj1" fmla="val -72846"/>
              <a:gd name="adj2" fmla="val 24043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할아버지께 편지를 </a:t>
            </a:r>
            <a:r>
              <a:rPr lang="ko-KR" altLang="en-US" sz="3600" u="sng" dirty="0">
                <a:solidFill>
                  <a:srgbClr val="FF0000"/>
                </a:solidFill>
              </a:rPr>
              <a:t>보낸다는 것이</a:t>
            </a:r>
            <a:r>
              <a:rPr lang="ko-KR" altLang="en-US" sz="3000" dirty="0"/>
              <a:t> 주소를 잘못 써서 다시 저에게 돌아왔어요</a:t>
            </a:r>
            <a:r>
              <a:rPr lang="en-US" altLang="ko-KR" sz="3000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0235" b="24651"/>
          <a:stretch/>
        </p:blipFill>
        <p:spPr>
          <a:xfrm>
            <a:off x="152400" y="155448"/>
            <a:ext cx="11887200" cy="1214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Stamped envelope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9699">
            <a:off x="4492983" y="3978630"/>
            <a:ext cx="2597833" cy="159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5902124"/>
            <a:ext cx="454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http://clipart-library.com/clipart/1391188.htm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9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집에 오는 길에 빵집에 들렀어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4"/>
            <a:ext cx="3548743" cy="3508609"/>
          </a:xfrm>
          <a:prstGeom prst="wedgeRoundRectCallout">
            <a:avLst>
              <a:gd name="adj1" fmla="val -70011"/>
              <a:gd name="adj2" fmla="val 22055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집에 오는 길에 빵집에 </a:t>
            </a:r>
            <a:r>
              <a:rPr lang="ko-KR" altLang="en-US" sz="3600" u="sng" dirty="0">
                <a:solidFill>
                  <a:srgbClr val="FF0000"/>
                </a:solidFill>
              </a:rPr>
              <a:t>들른다는 것이</a:t>
            </a:r>
            <a:r>
              <a:rPr lang="ko-KR" altLang="en-US" sz="3000" dirty="0"/>
              <a:t> 정신이 없어서 바로 집에 왔어</a:t>
            </a:r>
            <a:r>
              <a:rPr lang="en-US" altLang="ko-KR" sz="30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75819"/>
          <a:stretch/>
        </p:blipFill>
        <p:spPr>
          <a:xfrm>
            <a:off x="152400" y="210312"/>
            <a:ext cx="11887200" cy="1169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132" y="3291840"/>
            <a:ext cx="2828355" cy="23487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5923526"/>
            <a:ext cx="5345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http://clipart-library.com/clipart/bakery-cliparts_3.htm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14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사람을 위한 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과학 기술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Scientific Technology for People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8586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9014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137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976436"/>
            <a:ext cx="11887200" cy="341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93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65557"/>
            <a:ext cx="11887200" cy="32812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861" y="3546816"/>
            <a:ext cx="5476278" cy="27432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4469092" y="4587055"/>
            <a:ext cx="128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11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6513"/>
              </p:ext>
            </p:extLst>
          </p:nvPr>
        </p:nvGraphicFramePr>
        <p:xfrm>
          <a:off x="1981200" y="0"/>
          <a:ext cx="822960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더니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마시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더니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54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더니</a:t>
                      </a:r>
                      <a:endParaRPr lang="en-US" sz="5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475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614417" y="1602887"/>
            <a:ext cx="4937760" cy="2778566"/>
          </a:xfrm>
          <a:prstGeom prst="wedgeRoundRectCallout">
            <a:avLst>
              <a:gd name="adj1" fmla="val -69372"/>
              <a:gd name="adj2" fmla="val 1674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남동생이 저녁을 많이</a:t>
            </a:r>
            <a:endParaRPr lang="en-US" altLang="ko-KR" sz="3000" dirty="0"/>
          </a:p>
          <a:p>
            <a:pPr algn="ctr"/>
            <a:endParaRPr lang="en-US" altLang="ko-KR" sz="3000" dirty="0"/>
          </a:p>
          <a:p>
            <a:pPr algn="ctr"/>
            <a:r>
              <a:rPr lang="ko-KR" altLang="en-US" sz="3000" dirty="0"/>
              <a:t> </a:t>
            </a:r>
            <a:r>
              <a:rPr lang="ko-KR" altLang="en-US" sz="3600" u="sng" dirty="0">
                <a:solidFill>
                  <a:srgbClr val="FF0000"/>
                </a:solidFill>
              </a:rPr>
              <a:t>먹더니</a:t>
            </a:r>
            <a:r>
              <a:rPr lang="ko-KR" altLang="en-US" sz="3000" dirty="0"/>
              <a:t> 배탈이 났어요</a:t>
            </a:r>
            <a:r>
              <a:rPr lang="en-US" altLang="ko-KR" sz="30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75460"/>
          <a:stretch/>
        </p:blipFill>
        <p:spPr>
          <a:xfrm>
            <a:off x="1557320" y="136589"/>
            <a:ext cx="9077360" cy="114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Stomach Ache Clip Art, Vector Image  Illustr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32431" y="2270760"/>
            <a:ext cx="2011680" cy="32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497707" y="5928360"/>
            <a:ext cx="454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http://clipart-library.com/clipart/2092830.htm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50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614417" y="1602887"/>
            <a:ext cx="4937760" cy="2778566"/>
          </a:xfrm>
          <a:prstGeom prst="wedgeRoundRectCallout">
            <a:avLst>
              <a:gd name="adj1" fmla="val -69372"/>
              <a:gd name="adj2" fmla="val 1674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/>
              <a:t>알렉스가 아침 일찍부터 </a:t>
            </a:r>
            <a:endParaRPr lang="en-US" altLang="ko-KR" sz="3000" dirty="0"/>
          </a:p>
          <a:p>
            <a:pPr algn="ctr">
              <a:lnSpc>
                <a:spcPct val="150000"/>
              </a:lnSpc>
            </a:pPr>
            <a:r>
              <a:rPr lang="ko-KR" altLang="en-US" sz="3000" dirty="0"/>
              <a:t>친구들과 축구를 </a:t>
            </a:r>
            <a:r>
              <a:rPr lang="ko-KR" altLang="en-US" sz="3600" u="sng" dirty="0">
                <a:solidFill>
                  <a:srgbClr val="FF0000"/>
                </a:solidFill>
              </a:rPr>
              <a:t>하더니</a:t>
            </a:r>
            <a:r>
              <a:rPr lang="ko-KR" altLang="en-US" sz="3000" dirty="0"/>
              <a:t> </a:t>
            </a:r>
            <a:endParaRPr lang="en-US" altLang="ko-KR" sz="3000" dirty="0"/>
          </a:p>
          <a:p>
            <a:pPr algn="ctr">
              <a:lnSpc>
                <a:spcPct val="150000"/>
              </a:lnSpc>
            </a:pPr>
            <a:r>
              <a:rPr lang="ko-KR" altLang="en-US" sz="3000" dirty="0"/>
              <a:t>오늘 좀 피곤한가 봐</a:t>
            </a:r>
            <a:r>
              <a:rPr lang="en-US" altLang="ko-KR" sz="3000" dirty="0"/>
              <a:t>. </a:t>
            </a:r>
          </a:p>
        </p:txBody>
      </p:sp>
      <p:sp>
        <p:nvSpPr>
          <p:cNvPr id="2" name="Rectangle 1"/>
          <p:cNvSpPr/>
          <p:nvPr/>
        </p:nvSpPr>
        <p:spPr>
          <a:xfrm>
            <a:off x="7497707" y="5928360"/>
            <a:ext cx="454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http://clipart-library.com/clipart/1073594.htm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25941" b="50467"/>
          <a:stretch/>
        </p:blipFill>
        <p:spPr>
          <a:xfrm>
            <a:off x="1374760" y="165650"/>
            <a:ext cx="9442481" cy="114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Free Animated Football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5191" y="2824488"/>
            <a:ext cx="2834640" cy="263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1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614417" y="1602887"/>
            <a:ext cx="4937760" cy="2778566"/>
          </a:xfrm>
          <a:prstGeom prst="wedgeRoundRectCallout">
            <a:avLst>
              <a:gd name="adj1" fmla="val -69372"/>
              <a:gd name="adj2" fmla="val 1674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/>
              <a:t>제시카가 방학 동안 </a:t>
            </a:r>
            <a:endParaRPr lang="en-US" altLang="ko-KR" sz="3000" dirty="0"/>
          </a:p>
          <a:p>
            <a:pPr algn="ctr">
              <a:lnSpc>
                <a:spcPct val="150000"/>
              </a:lnSpc>
            </a:pPr>
            <a:r>
              <a:rPr lang="ko-KR" altLang="en-US" sz="3000" dirty="0"/>
              <a:t>스키를 </a:t>
            </a:r>
            <a:r>
              <a:rPr lang="ko-KR" altLang="en-US" sz="3600" u="sng" dirty="0">
                <a:solidFill>
                  <a:srgbClr val="FF0000"/>
                </a:solidFill>
              </a:rPr>
              <a:t>배우더니</a:t>
            </a:r>
            <a:r>
              <a:rPr lang="ko-KR" altLang="en-US" sz="3000" dirty="0"/>
              <a:t> </a:t>
            </a:r>
            <a:endParaRPr lang="en-US" altLang="ko-KR" sz="3000" dirty="0"/>
          </a:p>
          <a:p>
            <a:pPr algn="ctr">
              <a:lnSpc>
                <a:spcPct val="150000"/>
              </a:lnSpc>
            </a:pPr>
            <a:r>
              <a:rPr lang="ko-KR" altLang="en-US" sz="3000" dirty="0"/>
              <a:t>스키를 잘 타네요</a:t>
            </a:r>
            <a:r>
              <a:rPr lang="en-US" altLang="ko-KR" sz="3000" dirty="0"/>
              <a:t>. 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6000" y="5900928"/>
            <a:ext cx="6004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http://clipart-library.com/clipart/alpine-skiing-cliparts_11.htm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50467" b="25241"/>
          <a:stretch/>
        </p:blipFill>
        <p:spPr>
          <a:xfrm>
            <a:off x="1510949" y="137161"/>
            <a:ext cx="9170102" cy="114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Search Results for downhill - Clip Art - Pictures - Graphics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837" y="2763570"/>
            <a:ext cx="3383280" cy="246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21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614417" y="1602887"/>
            <a:ext cx="4937760" cy="2778566"/>
          </a:xfrm>
          <a:prstGeom prst="wedgeRoundRectCallout">
            <a:avLst>
              <a:gd name="adj1" fmla="val -69372"/>
              <a:gd name="adj2" fmla="val 1674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오전 내내 날씨가</a:t>
            </a:r>
            <a:endParaRPr lang="en-US" altLang="ko-KR" sz="3000" dirty="0"/>
          </a:p>
          <a:p>
            <a:pPr algn="ctr"/>
            <a:endParaRPr lang="en-US" altLang="ko-KR" sz="3000" dirty="0"/>
          </a:p>
          <a:p>
            <a:pPr algn="ctr"/>
            <a:r>
              <a:rPr lang="ko-KR" altLang="en-US" sz="3000" dirty="0"/>
              <a:t> </a:t>
            </a:r>
            <a:r>
              <a:rPr lang="ko-KR" altLang="en-US" sz="3600" u="sng" dirty="0">
                <a:solidFill>
                  <a:srgbClr val="FF0000"/>
                </a:solidFill>
              </a:rPr>
              <a:t>흐리더니</a:t>
            </a:r>
            <a:r>
              <a:rPr lang="ko-KR" altLang="en-US" sz="3000" dirty="0"/>
              <a:t> 밖에 비가 와요</a:t>
            </a:r>
            <a:r>
              <a:rPr lang="en-US" altLang="ko-KR" sz="3000" dirty="0"/>
              <a:t>. </a:t>
            </a:r>
          </a:p>
        </p:txBody>
      </p:sp>
      <p:sp>
        <p:nvSpPr>
          <p:cNvPr id="2" name="Rectangle 1"/>
          <p:cNvSpPr/>
          <p:nvPr/>
        </p:nvSpPr>
        <p:spPr>
          <a:xfrm>
            <a:off x="7854323" y="5919216"/>
            <a:ext cx="4197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http://clipart-library.com/clipart/2504.htm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76161"/>
          <a:stretch/>
        </p:blipFill>
        <p:spPr>
          <a:xfrm>
            <a:off x="1423905" y="139677"/>
            <a:ext cx="9344190" cy="114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Bribery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758" y="2763012"/>
            <a:ext cx="296062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4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138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680" y="894681"/>
            <a:ext cx="8438641" cy="5394960"/>
          </a:xfrm>
          <a:prstGeom prst="rect">
            <a:avLst/>
          </a:prstGeom>
        </p:spPr>
      </p:pic>
      <p:pic>
        <p:nvPicPr>
          <p:cNvPr id="3" name="0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2923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7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56617"/>
            <a:ext cx="11887200" cy="572389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44367" y="5386031"/>
            <a:ext cx="621792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164824" y="859643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60252" y="1450955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78540" y="2042267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71153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1070"/>
            <a:ext cx="11430000" cy="14321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12054"/>
            <a:ext cx="11430000" cy="491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0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the World was only 100 people: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>
                <a:hlinkClick r:id="rId3"/>
              </a:rPr>
              <a:t>https://www.youtube.com/watch?v=A3nllBT9ACg</a:t>
            </a:r>
            <a:r>
              <a:rPr lang="en-US" sz="2800" dirty="0"/>
              <a:t> </a:t>
            </a:r>
            <a:endParaRPr lang="en-US" sz="3200" dirty="0"/>
          </a:p>
        </p:txBody>
      </p:sp>
      <p:pic>
        <p:nvPicPr>
          <p:cNvPr id="4" name="A3nllBT9AC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32000" y="1690688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467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140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35452"/>
            <a:ext cx="11887200" cy="428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75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63279"/>
            <a:ext cx="11887200" cy="416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28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1762"/>
            <a:ext cx="11430000" cy="552955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62708" y="2162282"/>
            <a:ext cx="8226765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952273" y="4012301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52272" y="5166857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52272" y="4589579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53071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338349"/>
            <a:ext cx="11612880" cy="16896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42667"/>
          <a:stretch/>
        </p:blipFill>
        <p:spPr>
          <a:xfrm>
            <a:off x="289560" y="1704374"/>
            <a:ext cx="11612880" cy="421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063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6933"/>
          <a:stretch/>
        </p:blipFill>
        <p:spPr>
          <a:xfrm>
            <a:off x="289560" y="457200"/>
            <a:ext cx="11612880" cy="3163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99" y="3688650"/>
            <a:ext cx="8611036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177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42515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142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" y="4251507"/>
            <a:ext cx="12161520" cy="18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69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0846"/>
            <a:ext cx="11887200" cy="60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36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51115"/>
            <a:ext cx="11887200" cy="529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92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8200" y="408667"/>
            <a:ext cx="10515600" cy="7343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거북선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hlinkClick r:id="rId3"/>
              </a:rPr>
              <a:t>https://www.youtube.com/watch?v=YQkqsQGxGYQ</a:t>
            </a:r>
            <a:r>
              <a:rPr lang="en-US" altLang="ko-K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YQkqsQGxGYQ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25600" y="1236726"/>
            <a:ext cx="8940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79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7661" y="526092"/>
            <a:ext cx="11636679" cy="14947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지구와 사람을 위한 과학 기술에 대해서 </a:t>
            </a: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생각해 보세요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Human Resources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53" y="2249424"/>
            <a:ext cx="322729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01937" y="5907024"/>
            <a:ext cx="4431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http://clipart-library.com/clipart/548730.htm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838200" y="374905"/>
            <a:ext cx="10515600" cy="5458967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6600" dirty="0"/>
              <a:t>만약에 지구가 </a:t>
            </a:r>
            <a:r>
              <a:rPr lang="en-US" altLang="ko-KR" sz="6600" dirty="0"/>
              <a:t>100</a:t>
            </a:r>
            <a:r>
              <a:rPr lang="ko-KR" altLang="en-US" sz="6600" dirty="0"/>
              <a:t>명이 사는 마을이라면 </a:t>
            </a:r>
            <a:r>
              <a:rPr lang="en-US" altLang="ko-KR" sz="6600" dirty="0"/>
              <a:t>9</a:t>
            </a:r>
            <a:r>
              <a:rPr lang="ko-KR" altLang="en-US" sz="6600" dirty="0"/>
              <a:t>명은 깨끗한 물을 마실 수가 없다고 해요</a:t>
            </a:r>
            <a:r>
              <a:rPr lang="en-US" altLang="ko-KR" sz="6600" dirty="0"/>
              <a:t>. </a:t>
            </a:r>
            <a:r>
              <a:rPr lang="ko-KR" altLang="en-US" sz="6600" dirty="0"/>
              <a:t>여러분은 하루에 얼마나 많은 물을 사용하고 있어요</a:t>
            </a:r>
            <a:r>
              <a:rPr lang="en-US" altLang="ko-KR" sz="6600" dirty="0"/>
              <a:t>? </a:t>
            </a:r>
            <a:r>
              <a:rPr lang="ko-KR" altLang="en-US" sz="6600" dirty="0"/>
              <a:t>만약에 깨끗한 물이 없다면 어떻게 될까요</a:t>
            </a:r>
            <a:r>
              <a:rPr lang="en-US" altLang="ko-KR" sz="6600" dirty="0"/>
              <a:t>? 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789313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681512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263788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자원봉사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홍수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오염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보충하다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청소년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봉사 단체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빗물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정수기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고통을 겪다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저장하다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전문가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식수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물 부족 국가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기술을 전하다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덕분에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가뭄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생활용수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대비하다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해결책을 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실수하다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904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4672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volunteer work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flood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pollution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replenish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youth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volunteer work group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rainwater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water purifier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suffer pain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save,</a:t>
                      </a:r>
                      <a:r>
                        <a:rPr lang="en-US" sz="3200" baseline="0" dirty="0"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store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expert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drinking water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country of water shortage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pass down the technique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thanks</a:t>
                      </a:r>
                      <a:r>
                        <a:rPr lang="en-US" sz="3200" baseline="0" dirty="0">
                          <a:latin typeface="+mn-lt"/>
                          <a:ea typeface="맑은 고딕" panose="020B0503020000020004" pitchFamily="50" charset="-127"/>
                        </a:rPr>
                        <a:t> to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drought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water for living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prepare for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provide a solution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make</a:t>
                      </a:r>
                      <a:r>
                        <a:rPr lang="en-US" sz="3200" baseline="0" dirty="0">
                          <a:latin typeface="+mn-lt"/>
                          <a:ea typeface="맑은 고딕" panose="020B0503020000020004" pitchFamily="50" charset="-127"/>
                        </a:rPr>
                        <a:t> a mistake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6095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78507"/>
            <a:ext cx="11887200" cy="564729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55-58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59268" y="4796219"/>
            <a:ext cx="174217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홍수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71153" y="3411793"/>
            <a:ext cx="200544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오염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1182" y="4087707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>
                <a:solidFill>
                  <a:srgbClr val="FF0000"/>
                </a:solidFill>
              </a:rPr>
              <a:t>자원봉사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82893" y="5505968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정수기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7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866" y="105537"/>
            <a:ext cx="9856269" cy="621792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838939" y="2577837"/>
            <a:ext cx="309980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변화를 가져올까요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96979" y="3864093"/>
            <a:ext cx="309980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비용이 들 거야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58067" y="4753626"/>
            <a:ext cx="309980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아이디어를 내서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232387" y="5643159"/>
            <a:ext cx="309980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기술을 전하고 있어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79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0624"/>
            <a:ext cx="11887200" cy="55203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425867" y="3038222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보낸다는 것이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2296" y="3751285"/>
            <a:ext cx="272566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눕는다는 것이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81728" y="4460874"/>
            <a:ext cx="332841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준비한다는 것이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08543" y="5177412"/>
            <a:ext cx="279731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관람한다는 것이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7953" y="241467"/>
            <a:ext cx="3205171" cy="7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03529"/>
            <a:ext cx="11887200" cy="4540654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33589" y="2173344"/>
            <a:ext cx="934523" cy="7816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523167" y="3392424"/>
            <a:ext cx="9449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563829" y="2587354"/>
            <a:ext cx="904283" cy="382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533590" y="2158786"/>
            <a:ext cx="934522" cy="4140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33588" y="3803904"/>
            <a:ext cx="9345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67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96539"/>
            <a:ext cx="11887200" cy="455594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41448" y="1313594"/>
            <a:ext cx="959815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500" dirty="0">
                <a:solidFill>
                  <a:srgbClr val="FF0000"/>
                </a:solidFill>
              </a:rPr>
              <a:t>필요한 것만 산다는 것이 좋은 게 많아서 이것저것 샀어요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07008" y="2434733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집에서 하루 쉰다는 것이 친구한테 전화가 와서 하루 종일 밖에서 농구를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77440" y="3670126"/>
            <a:ext cx="9382438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앞머리만 자른다는 것이 어쩌다 보니 전체를 다 짧게 잘랐어요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4440" y="4744983"/>
            <a:ext cx="9551471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택시를 타고 집에 빨리 온다는 것이 차가 막혀서 더 늦었어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0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60957"/>
            <a:ext cx="11887200" cy="549987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940469" y="3095530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>
                <a:solidFill>
                  <a:srgbClr val="FF0000"/>
                </a:solidFill>
              </a:rPr>
              <a:t>읽더니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12794" y="3788688"/>
            <a:ext cx="161310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괜찮더니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389042" y="4494990"/>
            <a:ext cx="204750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따뜻하더니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436546" y="5201292"/>
            <a:ext cx="140057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놀더니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800" y="229170"/>
            <a:ext cx="1660232" cy="7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6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40105"/>
            <a:ext cx="11887200" cy="452735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03691" y="2199045"/>
            <a:ext cx="2876101" cy="16505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85403" y="2593468"/>
            <a:ext cx="2894389" cy="844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85403" y="3001874"/>
            <a:ext cx="29126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85403" y="2602330"/>
            <a:ext cx="2903533" cy="8164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567115" y="2199045"/>
            <a:ext cx="2930965" cy="16434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71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 fontScale="90000"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134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https://quizlet.com/_8bxb94?x=1jqt&amp;i=1qqi22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760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34340"/>
            <a:ext cx="11887200" cy="453022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41448" y="1234440"/>
            <a:ext cx="9369012" cy="714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매일 치즈 피자만 먹더니 치즈 피자에 질렸구나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53183" y="2394566"/>
            <a:ext cx="10117066" cy="636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rgbClr val="FF0000"/>
                </a:solidFill>
              </a:rPr>
              <a:t> 날마다 수영장에서 연습하더니 수영 실력이 많이 늘었어요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04288" y="3498391"/>
            <a:ext cx="9852699" cy="829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한국 노래를 매일 듣더니 모르는 노래가 없네요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00907" y="4623231"/>
            <a:ext cx="10837208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어제 하루 종일 눈이 내리더니 길이 꽁꽁 얼었어요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37" y="100584"/>
            <a:ext cx="10481927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622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숙제가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링크를 학생에게 제공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수업이 끝났습니다</a:t>
            </a:r>
            <a:r>
              <a:rPr lang="en-US" altLang="ko-KR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!</a:t>
            </a:r>
            <a:endParaRPr lang="en-US" sz="96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6800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5-2 (</a:t>
            </a: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5-2 (</a:t>
            </a: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2"/>
              </a:rPr>
              <a:t>https://www.youtube.com/watch?v=A3nllBT9ACg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3"/>
              </a:rPr>
              <a:t>https://www.youtube.com/watch?v=YQkqsQGxGYQ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4"/>
              </a:rPr>
              <a:t>http://</a:t>
            </a:r>
            <a:r>
              <a:rPr lang="en-US" altLang="ko-KR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4"/>
              </a:rPr>
              <a:t>clipart-library.com/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91074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자원봉사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봉사 단체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전문가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가뭄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홍수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빗물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volunteering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drought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volunteer group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flood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expert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rainwater</a:t>
            </a:r>
          </a:p>
        </p:txBody>
      </p:sp>
    </p:spTree>
    <p:extLst>
      <p:ext uri="{BB962C8B-B14F-4D97-AF65-F5344CB8AC3E}">
        <p14:creationId xmlns:p14="http://schemas.microsoft.com/office/powerpoint/2010/main" val="263813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29643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식수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생활용수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오염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정수기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물 부족 국가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drinking water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water purifier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water for living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country of water shortage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pollution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prepare for</a:t>
            </a:r>
          </a:p>
        </p:txBody>
      </p:sp>
    </p:spTree>
    <p:extLst>
      <p:ext uri="{BB962C8B-B14F-4D97-AF65-F5344CB8AC3E}">
        <p14:creationId xmlns:p14="http://schemas.microsoft.com/office/powerpoint/2010/main" val="65768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975166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보충하다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고통을 겪다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기술을 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해결책을 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청소년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저장하다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replenish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provide a solution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suffer pain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youth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pass down the technique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save, store</a:t>
            </a:r>
          </a:p>
        </p:txBody>
      </p:sp>
    </p:spTree>
    <p:extLst>
      <p:ext uri="{BB962C8B-B14F-4D97-AF65-F5344CB8AC3E}">
        <p14:creationId xmlns:p14="http://schemas.microsoft.com/office/powerpoint/2010/main" val="16364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2210"/>
            <a:ext cx="10515600" cy="422202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제시카</a:t>
            </a:r>
            <a:r>
              <a:rPr lang="en-US" altLang="ko-KR" sz="3200" dirty="0"/>
              <a:t>, </a:t>
            </a:r>
            <a:r>
              <a:rPr lang="ko-KR" altLang="en-US" sz="3200" dirty="0"/>
              <a:t>너 이번 여름 방학에도 청소년 </a:t>
            </a:r>
            <a:r>
              <a:rPr lang="ko-KR" altLang="en-US" sz="3200" u="sng" dirty="0">
                <a:solidFill>
                  <a:srgbClr val="0000FF"/>
                </a:solidFill>
              </a:rPr>
              <a:t>자원봉사</a:t>
            </a:r>
            <a:r>
              <a:rPr lang="ko-KR" altLang="en-US" sz="3200" dirty="0"/>
              <a:t> 활동 가지</a:t>
            </a:r>
            <a:r>
              <a:rPr lang="en-US" altLang="ko-KR" sz="3200" dirty="0"/>
              <a:t>? </a:t>
            </a:r>
            <a:r>
              <a:rPr lang="ko-KR" altLang="en-US" sz="3200" dirty="0"/>
              <a:t>봉사 활동은 주로 어디로 가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매년 </a:t>
            </a:r>
            <a:r>
              <a:rPr lang="ko-KR" altLang="en-US" sz="3200" u="sng" dirty="0">
                <a:solidFill>
                  <a:srgbClr val="0000FF"/>
                </a:solidFill>
              </a:rPr>
              <a:t>가뭄</a:t>
            </a:r>
            <a:r>
              <a:rPr lang="ko-KR" altLang="en-US" sz="3200" dirty="0"/>
              <a:t>이 들어서 </a:t>
            </a:r>
            <a:r>
              <a:rPr lang="ko-KR" altLang="en-US" sz="3200" u="sng" dirty="0">
                <a:solidFill>
                  <a:srgbClr val="0000FF"/>
                </a:solidFill>
              </a:rPr>
              <a:t>물 부족</a:t>
            </a:r>
            <a:r>
              <a:rPr lang="ko-KR" altLang="en-US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/>
              <a:t>문제가 생기는 지역으로 가고 있어</a:t>
            </a:r>
            <a:r>
              <a:rPr lang="en-US" altLang="ko-KR" sz="3200" dirty="0"/>
              <a:t>. </a:t>
            </a:r>
            <a:r>
              <a:rPr lang="ko-KR" altLang="en-US" sz="3200" dirty="0"/>
              <a:t>관심 있어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그냥 궁금해서</a:t>
            </a:r>
            <a:r>
              <a:rPr lang="en-US" altLang="ko-KR" sz="3200" dirty="0"/>
              <a:t>. </a:t>
            </a:r>
            <a:r>
              <a:rPr lang="ko-KR" altLang="en-US" sz="3200" dirty="0"/>
              <a:t>가서 어떤 일을 하는데</a:t>
            </a:r>
            <a:r>
              <a:rPr lang="en-US" altLang="ko-KR" sz="32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40773" y="1649336"/>
            <a:ext cx="175507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71497" y="3215376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135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47964" y="3215376"/>
            <a:ext cx="1362133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2" name="0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78579" y="5196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5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1079</Words>
  <Application>Microsoft Office PowerPoint</Application>
  <PresentationFormat>Widescreen</PresentationFormat>
  <Paragraphs>242</Paragraphs>
  <Slides>54</Slides>
  <Notes>14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맑은 고딕</vt:lpstr>
      <vt:lpstr>Arial</vt:lpstr>
      <vt:lpstr>Calibri</vt:lpstr>
      <vt:lpstr>Calibri Light</vt:lpstr>
      <vt:lpstr>Office Theme</vt:lpstr>
      <vt:lpstr>   재외동포를 위한 한국어 (영어권)   5-2 </vt:lpstr>
      <vt:lpstr>UNIT 14   사람을 위한  과학 기술 Scientific Technology for People</vt:lpstr>
      <vt:lpstr>If the World was only 100 people: https://www.youtube.com/watch?v=A3nllBT9ACg </vt:lpstr>
      <vt:lpstr>PowerPoint Presentation</vt:lpstr>
      <vt:lpstr>교재 134쪽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55-58쪽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70</cp:revision>
  <dcterms:created xsi:type="dcterms:W3CDTF">2020-04-19T05:49:19Z</dcterms:created>
  <dcterms:modified xsi:type="dcterms:W3CDTF">2020-05-06T00:47:02Z</dcterms:modified>
</cp:coreProperties>
</file>